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88" r:id="rId3"/>
    <p:sldId id="287" r:id="rId4"/>
    <p:sldId id="257" r:id="rId5"/>
    <p:sldId id="292" r:id="rId6"/>
    <p:sldId id="293" r:id="rId7"/>
    <p:sldId id="294" r:id="rId8"/>
    <p:sldId id="295" r:id="rId9"/>
    <p:sldId id="296" r:id="rId10"/>
    <p:sldId id="298" r:id="rId11"/>
    <p:sldId id="309" r:id="rId12"/>
    <p:sldId id="299" r:id="rId13"/>
    <p:sldId id="301" r:id="rId14"/>
    <p:sldId id="303" r:id="rId15"/>
    <p:sldId id="305" r:id="rId16"/>
    <p:sldId id="310" r:id="rId17"/>
    <p:sldId id="302" r:id="rId18"/>
    <p:sldId id="306" r:id="rId19"/>
    <p:sldId id="307" r:id="rId20"/>
    <p:sldId id="308" r:id="rId21"/>
    <p:sldId id="297" r:id="rId22"/>
    <p:sldId id="300" r:id="rId23"/>
    <p:sldId id="278" r:id="rId24"/>
  </p:sldIdLst>
  <p:sldSz cx="9144000" cy="5143500" type="screen16x9"/>
  <p:notesSz cx="6858000" cy="9144000"/>
  <p:embeddedFontLst>
    <p:embeddedFont>
      <p:font typeface="Lexend Deca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5328FE-EAA0-4D66-B2EB-EDFFDB4B2476}">
  <a:tblStyle styleId="{C05328FE-EAA0-4D66-B2EB-EDFFDB4B24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601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01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864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574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795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023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813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47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846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783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324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53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055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366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63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69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92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84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50247" y="1129261"/>
            <a:ext cx="4539000" cy="11848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+mn-lt"/>
              </a:rPr>
              <a:t>Panorama </a:t>
            </a:r>
            <a:r>
              <a:rPr lang="es-ES" dirty="0" err="1">
                <a:latin typeface="+mn-lt"/>
              </a:rPr>
              <a:t>Stitching</a:t>
            </a:r>
            <a:r>
              <a:rPr lang="es-ES" dirty="0">
                <a:latin typeface="+mn-lt"/>
              </a:rPr>
              <a:t> </a:t>
            </a: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51A2541-A19F-4E97-834C-DC7C7267B9CE}"/>
              </a:ext>
            </a:extLst>
          </p:cNvPr>
          <p:cNvSpPr txBox="1"/>
          <p:nvPr/>
        </p:nvSpPr>
        <p:spPr>
          <a:xfrm>
            <a:off x="550247" y="3082656"/>
            <a:ext cx="3359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chemeClr val="bg1"/>
                </a:solidFill>
              </a:rPr>
              <a:t>Fernando Gómez</a:t>
            </a: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Jordi Guimerà</a:t>
            </a:r>
          </a:p>
        </p:txBody>
      </p:sp>
      <p:pic>
        <p:nvPicPr>
          <p:cNvPr id="1028" name="Picture 4" descr="Moje zkušenosti s FIT VUT v Brně | Ellicious">
            <a:extLst>
              <a:ext uri="{FF2B5EF4-FFF2-40B4-BE49-F238E27FC236}">
                <a16:creationId xmlns:a16="http://schemas.microsoft.com/office/drawing/2014/main" id="{EB5DCD07-DFFB-47F9-9856-D3B4465EC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Test input </a:t>
            </a:r>
            <a:r>
              <a:rPr lang="es-ES" dirty="0" err="1"/>
              <a:t>images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Un librero con libros&#10;&#10;Descripción generada automáticamente">
            <a:extLst>
              <a:ext uri="{FF2B5EF4-FFF2-40B4-BE49-F238E27FC236}">
                <a16:creationId xmlns:a16="http://schemas.microsoft.com/office/drawing/2014/main" id="{EF23B7DF-F914-4D46-90A1-5735CF6DE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5" y="1254113"/>
            <a:ext cx="1436126" cy="2553112"/>
          </a:xfrm>
          <a:prstGeom prst="rect">
            <a:avLst/>
          </a:prstGeom>
        </p:spPr>
      </p:pic>
      <p:pic>
        <p:nvPicPr>
          <p:cNvPr id="10" name="Imagen 9" descr="Un librero con libros&#10;&#10;Descripción generada automáticamente">
            <a:extLst>
              <a:ext uri="{FF2B5EF4-FFF2-40B4-BE49-F238E27FC236}">
                <a16:creationId xmlns:a16="http://schemas.microsoft.com/office/drawing/2014/main" id="{FFD5FCE1-5AC5-4C16-86AB-B9D3E4158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151" y="1254113"/>
            <a:ext cx="1436126" cy="2553112"/>
          </a:xfrm>
          <a:prstGeom prst="rect">
            <a:avLst/>
          </a:prstGeom>
        </p:spPr>
      </p:pic>
      <p:pic>
        <p:nvPicPr>
          <p:cNvPr id="12" name="Imagen 11" descr="Un librero con libros&#10;&#10;Descripción generada automáticamente">
            <a:extLst>
              <a:ext uri="{FF2B5EF4-FFF2-40B4-BE49-F238E27FC236}">
                <a16:creationId xmlns:a16="http://schemas.microsoft.com/office/drawing/2014/main" id="{E23E36EC-75CA-494C-A165-7E1DBE0B8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937" y="1254113"/>
            <a:ext cx="1436125" cy="2553112"/>
          </a:xfrm>
          <a:prstGeom prst="rect">
            <a:avLst/>
          </a:prstGeom>
        </p:spPr>
      </p:pic>
      <p:pic>
        <p:nvPicPr>
          <p:cNvPr id="15" name="Imagen 14" descr="Un librero con libros&#10;&#10;Descripción generada automáticamente">
            <a:extLst>
              <a:ext uri="{FF2B5EF4-FFF2-40B4-BE49-F238E27FC236}">
                <a16:creationId xmlns:a16="http://schemas.microsoft.com/office/drawing/2014/main" id="{8133E294-CD65-496D-8961-880AB825F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1538" y="1254113"/>
            <a:ext cx="1436126" cy="2553112"/>
          </a:xfrm>
          <a:prstGeom prst="rect">
            <a:avLst/>
          </a:prstGeom>
        </p:spPr>
      </p:pic>
      <p:pic>
        <p:nvPicPr>
          <p:cNvPr id="17" name="Imagen 16" descr="Un librero con libros&#10;&#10;Descripción generada automáticamente">
            <a:extLst>
              <a:ext uri="{FF2B5EF4-FFF2-40B4-BE49-F238E27FC236}">
                <a16:creationId xmlns:a16="http://schemas.microsoft.com/office/drawing/2014/main" id="{92BB645C-79A3-4D6B-841B-7A5E4FA7C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7325" y="1254114"/>
            <a:ext cx="1436125" cy="25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2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81158" y="178676"/>
            <a:ext cx="3287257" cy="5570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Test </a:t>
            </a:r>
            <a:r>
              <a:rPr lang="es-ES" dirty="0" err="1"/>
              <a:t>results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899474D-B3F1-4923-81E9-46EF843C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2625104" cy="1127891"/>
          </a:xfrm>
        </p:spPr>
        <p:txBody>
          <a:bodyPr/>
          <a:lstStyle/>
          <a:p>
            <a:r>
              <a:rPr lang="es-ES" dirty="0" err="1"/>
              <a:t>Algorithm</a:t>
            </a:r>
            <a:r>
              <a:rPr lang="es-ES" dirty="0"/>
              <a:t>: ORB</a:t>
            </a:r>
          </a:p>
          <a:p>
            <a:r>
              <a:rPr lang="es-ES" dirty="0" err="1"/>
              <a:t>Keypoints</a:t>
            </a:r>
            <a:r>
              <a:rPr lang="es-ES" dirty="0"/>
              <a:t>: 200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DF163A-ADA0-46F2-AC4A-B162424FA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563" y="0"/>
            <a:ext cx="46834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81158" y="178676"/>
            <a:ext cx="3287257" cy="5570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Test </a:t>
            </a:r>
            <a:r>
              <a:rPr lang="es-ES" dirty="0" err="1"/>
              <a:t>results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Un librero con libros&#10;&#10;Descripción generada automáticamente">
            <a:extLst>
              <a:ext uri="{FF2B5EF4-FFF2-40B4-BE49-F238E27FC236}">
                <a16:creationId xmlns:a16="http://schemas.microsoft.com/office/drawing/2014/main" id="{08A4009D-6FBF-4D0A-A462-6A544597E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395" y="-6840"/>
            <a:ext cx="5452605" cy="5143500"/>
          </a:xfrm>
          <a:prstGeom prst="rect">
            <a:avLst/>
          </a:prstGeom>
        </p:spPr>
      </p:pic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899474D-B3F1-4923-81E9-46EF843C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2625104" cy="1127891"/>
          </a:xfrm>
        </p:spPr>
        <p:txBody>
          <a:bodyPr/>
          <a:lstStyle/>
          <a:p>
            <a:r>
              <a:rPr lang="es-ES" dirty="0" err="1"/>
              <a:t>Algorithm</a:t>
            </a:r>
            <a:r>
              <a:rPr lang="es-ES" dirty="0"/>
              <a:t>: ORB</a:t>
            </a:r>
          </a:p>
          <a:p>
            <a:r>
              <a:rPr lang="es-ES" dirty="0" err="1"/>
              <a:t>Keypoints</a:t>
            </a:r>
            <a:r>
              <a:rPr lang="es-ES" dirty="0"/>
              <a:t>: 500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144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81158" y="178676"/>
            <a:ext cx="3287257" cy="5570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Test </a:t>
            </a:r>
            <a:r>
              <a:rPr lang="es-ES" dirty="0" err="1"/>
              <a:t>results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899474D-B3F1-4923-81E9-46EF843C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2625104" cy="1127891"/>
          </a:xfrm>
        </p:spPr>
        <p:txBody>
          <a:bodyPr/>
          <a:lstStyle/>
          <a:p>
            <a:r>
              <a:rPr lang="es-ES" dirty="0" err="1"/>
              <a:t>Algorithm</a:t>
            </a:r>
            <a:r>
              <a:rPr lang="es-ES" dirty="0"/>
              <a:t>: ORB</a:t>
            </a:r>
          </a:p>
          <a:p>
            <a:r>
              <a:rPr lang="es-ES" dirty="0" err="1"/>
              <a:t>Keypoints</a:t>
            </a:r>
            <a:r>
              <a:rPr lang="es-ES" dirty="0"/>
              <a:t>: 1000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n 2" descr="Un librero con libros&#10;&#10;Descripción generada automáticamente">
            <a:extLst>
              <a:ext uri="{FF2B5EF4-FFF2-40B4-BE49-F238E27FC236}">
                <a16:creationId xmlns:a16="http://schemas.microsoft.com/office/drawing/2014/main" id="{C87B11FE-7C85-4D43-9B16-386ED9F0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670" y="-6840"/>
            <a:ext cx="59153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81158" y="178676"/>
            <a:ext cx="3287257" cy="5570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Test </a:t>
            </a:r>
            <a:r>
              <a:rPr lang="es-ES" dirty="0" err="1"/>
              <a:t>results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899474D-B3F1-4923-81E9-46EF843C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2625104" cy="1127891"/>
          </a:xfrm>
        </p:spPr>
        <p:txBody>
          <a:bodyPr/>
          <a:lstStyle/>
          <a:p>
            <a:r>
              <a:rPr lang="es-ES" dirty="0" err="1"/>
              <a:t>Algorithm</a:t>
            </a:r>
            <a:r>
              <a:rPr lang="es-ES" dirty="0"/>
              <a:t>: ORB</a:t>
            </a:r>
          </a:p>
          <a:p>
            <a:r>
              <a:rPr lang="es-ES" dirty="0" err="1"/>
              <a:t>Keypoints</a:t>
            </a:r>
            <a:r>
              <a:rPr lang="es-ES" dirty="0"/>
              <a:t>: 5000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n 2" descr="Un librero con libros&#10;&#10;Descripción generada automáticamente">
            <a:extLst>
              <a:ext uri="{FF2B5EF4-FFF2-40B4-BE49-F238E27FC236}">
                <a16:creationId xmlns:a16="http://schemas.microsoft.com/office/drawing/2014/main" id="{45492B3E-977A-4382-BF56-D5FA01497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233" y="0"/>
            <a:ext cx="56337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76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81158" y="178676"/>
            <a:ext cx="3287257" cy="5570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Test </a:t>
            </a:r>
            <a:r>
              <a:rPr lang="es-ES" dirty="0" err="1"/>
              <a:t>results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899474D-B3F1-4923-81E9-46EF843C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2625104" cy="1127891"/>
          </a:xfrm>
        </p:spPr>
        <p:txBody>
          <a:bodyPr/>
          <a:lstStyle/>
          <a:p>
            <a:r>
              <a:rPr lang="es-ES" dirty="0" err="1"/>
              <a:t>Algorithm</a:t>
            </a:r>
            <a:r>
              <a:rPr lang="es-ES" dirty="0"/>
              <a:t>: ORB</a:t>
            </a:r>
          </a:p>
          <a:p>
            <a:r>
              <a:rPr lang="es-ES" dirty="0" err="1"/>
              <a:t>Keypoints</a:t>
            </a:r>
            <a:r>
              <a:rPr lang="es-ES" dirty="0"/>
              <a:t>: 10000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n 2" descr="Un librero con libros&#10;&#10;Descripción generada automáticamente">
            <a:extLst>
              <a:ext uri="{FF2B5EF4-FFF2-40B4-BE49-F238E27FC236}">
                <a16:creationId xmlns:a16="http://schemas.microsoft.com/office/drawing/2014/main" id="{8BD64BF3-9282-4001-B8A7-6730C51ED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415" y="0"/>
            <a:ext cx="56861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1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81158" y="178676"/>
            <a:ext cx="3287257" cy="5570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Test </a:t>
            </a:r>
            <a:r>
              <a:rPr lang="es-ES" dirty="0" err="1"/>
              <a:t>results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899474D-B3F1-4923-81E9-46EF843C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2625104" cy="1127891"/>
          </a:xfrm>
        </p:spPr>
        <p:txBody>
          <a:bodyPr/>
          <a:lstStyle/>
          <a:p>
            <a:r>
              <a:rPr lang="es-ES" dirty="0" err="1"/>
              <a:t>Algorithm</a:t>
            </a:r>
            <a:r>
              <a:rPr lang="es-ES" dirty="0"/>
              <a:t>: SIFT</a:t>
            </a:r>
          </a:p>
          <a:p>
            <a:r>
              <a:rPr lang="es-ES" dirty="0" err="1"/>
              <a:t>Keypoints</a:t>
            </a:r>
            <a:r>
              <a:rPr lang="es-ES" dirty="0"/>
              <a:t>: 200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E893E4-B7AC-41CD-A59A-271A76168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372" y="0"/>
            <a:ext cx="52046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81158" y="178676"/>
            <a:ext cx="3287257" cy="5570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Test </a:t>
            </a:r>
            <a:r>
              <a:rPr lang="es-ES" dirty="0" err="1"/>
              <a:t>results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899474D-B3F1-4923-81E9-46EF843C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2625104" cy="1127891"/>
          </a:xfrm>
        </p:spPr>
        <p:txBody>
          <a:bodyPr/>
          <a:lstStyle/>
          <a:p>
            <a:r>
              <a:rPr lang="es-ES" dirty="0" err="1"/>
              <a:t>Algorithm</a:t>
            </a:r>
            <a:r>
              <a:rPr lang="es-ES" dirty="0"/>
              <a:t>: SIFT</a:t>
            </a:r>
          </a:p>
          <a:p>
            <a:r>
              <a:rPr lang="es-ES" dirty="0" err="1"/>
              <a:t>Keypoints</a:t>
            </a:r>
            <a:r>
              <a:rPr lang="es-ES" dirty="0"/>
              <a:t>: 500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n 2" descr="Un librero con libros&#10;&#10;Descripción generada automáticamente">
            <a:extLst>
              <a:ext uri="{FF2B5EF4-FFF2-40B4-BE49-F238E27FC236}">
                <a16:creationId xmlns:a16="http://schemas.microsoft.com/office/drawing/2014/main" id="{037A7B62-8902-4CEF-B398-A01E8D22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987" y="0"/>
            <a:ext cx="5614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38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81158" y="178676"/>
            <a:ext cx="3287257" cy="5570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Test </a:t>
            </a:r>
            <a:r>
              <a:rPr lang="es-ES" dirty="0" err="1"/>
              <a:t>results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899474D-B3F1-4923-81E9-46EF843C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2625104" cy="1127891"/>
          </a:xfrm>
        </p:spPr>
        <p:txBody>
          <a:bodyPr/>
          <a:lstStyle/>
          <a:p>
            <a:r>
              <a:rPr lang="es-ES" dirty="0" err="1"/>
              <a:t>Algorithm</a:t>
            </a:r>
            <a:r>
              <a:rPr lang="es-ES" dirty="0"/>
              <a:t>: SIFT</a:t>
            </a:r>
          </a:p>
          <a:p>
            <a:r>
              <a:rPr lang="es-ES" dirty="0" err="1"/>
              <a:t>Keypoints</a:t>
            </a:r>
            <a:r>
              <a:rPr lang="es-ES" dirty="0"/>
              <a:t>: 1000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Un librero con libros&#10;&#10;Descripción generada automáticamente">
            <a:extLst>
              <a:ext uri="{FF2B5EF4-FFF2-40B4-BE49-F238E27FC236}">
                <a16:creationId xmlns:a16="http://schemas.microsoft.com/office/drawing/2014/main" id="{DCD25304-6A27-43DA-9767-3F5F57B37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566" y="0"/>
            <a:ext cx="5735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81158" y="178676"/>
            <a:ext cx="3287257" cy="5570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Test </a:t>
            </a:r>
            <a:r>
              <a:rPr lang="es-ES" dirty="0" err="1"/>
              <a:t>results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899474D-B3F1-4923-81E9-46EF843C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2625104" cy="1127891"/>
          </a:xfrm>
        </p:spPr>
        <p:txBody>
          <a:bodyPr/>
          <a:lstStyle/>
          <a:p>
            <a:r>
              <a:rPr lang="es-ES" dirty="0" err="1"/>
              <a:t>Algorithm</a:t>
            </a:r>
            <a:r>
              <a:rPr lang="es-ES" dirty="0"/>
              <a:t>: SIFT</a:t>
            </a:r>
          </a:p>
          <a:p>
            <a:r>
              <a:rPr lang="es-ES" dirty="0" err="1"/>
              <a:t>Keypoints</a:t>
            </a:r>
            <a:r>
              <a:rPr lang="es-ES" dirty="0"/>
              <a:t>: 5000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Un librero con libros&#10;&#10;Descripción generada automáticamente">
            <a:extLst>
              <a:ext uri="{FF2B5EF4-FFF2-40B4-BE49-F238E27FC236}">
                <a16:creationId xmlns:a16="http://schemas.microsoft.com/office/drawing/2014/main" id="{F1C79A33-1B95-4762-B672-4146BA89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718" y="0"/>
            <a:ext cx="58322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0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3541F-8FE4-482B-9E6F-8E68BD913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102" y="276447"/>
            <a:ext cx="4263900" cy="1171303"/>
          </a:xfrm>
        </p:spPr>
        <p:txBody>
          <a:bodyPr/>
          <a:lstStyle/>
          <a:p>
            <a:pPr algn="just"/>
            <a:r>
              <a:rPr lang="en-US" dirty="0">
                <a:latin typeface="+mj-lt"/>
              </a:rPr>
              <a:t>Introduction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1C6600-3419-48F8-BD04-B7DB3D2E6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67" y="1863630"/>
            <a:ext cx="4159724" cy="21140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aim of this project is to c</a:t>
            </a:r>
            <a:r>
              <a:rPr lang="en-US" noProof="1">
                <a:solidFill>
                  <a:schemeClr val="bg1"/>
                </a:solidFill>
              </a:rPr>
              <a:t>reate a program that stitches a set of given images taken from a single viewpoint to form a panorama, using feature extraction algorithms and RANSAC.</a:t>
            </a:r>
          </a:p>
        </p:txBody>
      </p:sp>
      <p:pic>
        <p:nvPicPr>
          <p:cNvPr id="4" name="Picture 4" descr="Moje zkušenosti s FIT VUT v Brně | Ellicious">
            <a:extLst>
              <a:ext uri="{FF2B5EF4-FFF2-40B4-BE49-F238E27FC236}">
                <a16:creationId xmlns:a16="http://schemas.microsoft.com/office/drawing/2014/main" id="{EC3A6663-7625-4744-B6F0-2C02E04EB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205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81158" y="178676"/>
            <a:ext cx="3287257" cy="5570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Test </a:t>
            </a:r>
            <a:r>
              <a:rPr lang="es-ES" dirty="0" err="1"/>
              <a:t>results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A899474D-B3F1-4923-81E9-46EF843C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2625104" cy="1127891"/>
          </a:xfrm>
        </p:spPr>
        <p:txBody>
          <a:bodyPr/>
          <a:lstStyle/>
          <a:p>
            <a:r>
              <a:rPr lang="es-ES" dirty="0" err="1"/>
              <a:t>Algorithm</a:t>
            </a:r>
            <a:r>
              <a:rPr lang="es-ES" dirty="0"/>
              <a:t>: SIFT</a:t>
            </a:r>
          </a:p>
          <a:p>
            <a:r>
              <a:rPr lang="es-ES" dirty="0" err="1"/>
              <a:t>Keypoints</a:t>
            </a:r>
            <a:r>
              <a:rPr lang="es-ES" dirty="0"/>
              <a:t>: 10000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Un librero con libros&#10;&#10;Descripción generada automáticamente">
            <a:extLst>
              <a:ext uri="{FF2B5EF4-FFF2-40B4-BE49-F238E27FC236}">
                <a16:creationId xmlns:a16="http://schemas.microsoft.com/office/drawing/2014/main" id="{61BF9611-EBE1-4C72-808B-94FDAA5F9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118" y="0"/>
            <a:ext cx="5813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4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challenges</a:t>
            </a:r>
            <a:r>
              <a:rPr lang="es-ES" dirty="0"/>
              <a:t> 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B8BE527-6D04-4A07-A4A5-152C9B154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4895340" cy="2772883"/>
          </a:xfrm>
        </p:spPr>
        <p:txBody>
          <a:bodyPr/>
          <a:lstStyle/>
          <a:p>
            <a:r>
              <a:rPr lang="es-ES" dirty="0" err="1"/>
              <a:t>Developing</a:t>
            </a:r>
            <a:r>
              <a:rPr lang="es-ES" dirty="0"/>
              <a:t> a </a:t>
            </a:r>
            <a:r>
              <a:rPr lang="es-ES" dirty="0" err="1"/>
              <a:t>stitching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  <a:p>
            <a:r>
              <a:rPr lang="es-ES" dirty="0" err="1"/>
              <a:t>Overcome</a:t>
            </a:r>
            <a:r>
              <a:rPr lang="es-ES" dirty="0"/>
              <a:t> the general </a:t>
            </a:r>
            <a:r>
              <a:rPr lang="es-ES" dirty="0" err="1"/>
              <a:t>lack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experience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Python and </a:t>
            </a:r>
            <a:r>
              <a:rPr lang="es-ES" dirty="0" err="1"/>
              <a:t>OpenCv</a:t>
            </a:r>
            <a:r>
              <a:rPr lang="es-ES" dirty="0"/>
              <a:t>.</a:t>
            </a:r>
          </a:p>
          <a:p>
            <a:r>
              <a:rPr lang="es-ES" dirty="0" err="1"/>
              <a:t>Complications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29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Possible</a:t>
            </a:r>
            <a:r>
              <a:rPr lang="es-ES" dirty="0"/>
              <a:t> </a:t>
            </a:r>
            <a:r>
              <a:rPr lang="es-ES" dirty="0" err="1"/>
              <a:t>improvements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F0721C0F-243D-405D-AD5E-163FEA621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1" y="1352550"/>
            <a:ext cx="4895340" cy="2772883"/>
          </a:xfrm>
        </p:spPr>
        <p:txBody>
          <a:bodyPr/>
          <a:lstStyle/>
          <a:p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the </a:t>
            </a:r>
            <a:r>
              <a:rPr lang="es-ES" dirty="0" err="1"/>
              <a:t>stitching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s-ES" dirty="0"/>
          </a:p>
          <a:p>
            <a:r>
              <a:rPr lang="es-ES" dirty="0" err="1"/>
              <a:t>Faster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matching</a:t>
            </a:r>
            <a:r>
              <a:rPr lang="es-ES" dirty="0"/>
              <a:t> (Flann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matching</a:t>
            </a:r>
            <a:r>
              <a:rPr lang="es-ES" dirty="0"/>
              <a:t>)</a:t>
            </a:r>
          </a:p>
          <a:p>
            <a:r>
              <a:rPr lang="es-ES" dirty="0" err="1"/>
              <a:t>Cropping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output </a:t>
            </a:r>
            <a:r>
              <a:rPr lang="es-ES" dirty="0" err="1"/>
              <a:t>image</a:t>
            </a:r>
            <a:endParaRPr lang="es-ES" dirty="0"/>
          </a:p>
          <a:p>
            <a:r>
              <a:rPr lang="es-ES" dirty="0" err="1"/>
              <a:t>Blending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soften</a:t>
            </a:r>
            <a:r>
              <a:rPr lang="es-ES" dirty="0"/>
              <a:t> the </a:t>
            </a:r>
            <a:r>
              <a:rPr lang="es-ES" dirty="0" err="1"/>
              <a:t>seams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358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3065983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 dirty="0"/>
              <a:t>Do </a:t>
            </a:r>
            <a:r>
              <a:rPr lang="es-ES" sz="1800" dirty="0" err="1"/>
              <a:t>you</a:t>
            </a:r>
            <a:r>
              <a:rPr lang="es-ES" sz="1800" dirty="0"/>
              <a:t> </a:t>
            </a:r>
            <a:r>
              <a:rPr lang="es-ES" sz="1800" dirty="0" err="1"/>
              <a:t>have</a:t>
            </a:r>
            <a:r>
              <a:rPr lang="es-ES" sz="1800" dirty="0"/>
              <a:t> </a:t>
            </a:r>
            <a:r>
              <a:rPr lang="es-ES" sz="1800" dirty="0" err="1"/>
              <a:t>any</a:t>
            </a:r>
            <a:r>
              <a:rPr lang="es-ES" sz="1800" dirty="0"/>
              <a:t> </a:t>
            </a:r>
            <a:r>
              <a:rPr lang="es-ES" sz="1800" dirty="0" err="1"/>
              <a:t>questions</a:t>
            </a:r>
            <a:r>
              <a:rPr lang="es-ES" sz="1800" dirty="0"/>
              <a:t>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Moje zkušenosti s FIT VUT v Brně | Ellicious">
            <a:extLst>
              <a:ext uri="{FF2B5EF4-FFF2-40B4-BE49-F238E27FC236}">
                <a16:creationId xmlns:a16="http://schemas.microsoft.com/office/drawing/2014/main" id="{710F80C0-DF6C-4E72-839E-1F0106845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8B5B2B6-CA83-4560-8907-59D21437AF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</a:t>
            </a:fld>
            <a:endParaRPr lang="es-ES"/>
          </a:p>
        </p:txBody>
      </p:sp>
      <p:pic>
        <p:nvPicPr>
          <p:cNvPr id="5" name="Picture 4" descr="Moje zkušenosti s FIT VUT v Brně | Ellicious">
            <a:extLst>
              <a:ext uri="{FF2B5EF4-FFF2-40B4-BE49-F238E27FC236}">
                <a16:creationId xmlns:a16="http://schemas.microsoft.com/office/drawing/2014/main" id="{62DED649-5B4F-4D6D-A6A8-DB58F8DCA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FF1BC59-1375-4D51-9BE6-3CF065FBA6DE}"/>
              </a:ext>
            </a:extLst>
          </p:cNvPr>
          <p:cNvSpPr txBox="1"/>
          <p:nvPr/>
        </p:nvSpPr>
        <p:spPr>
          <a:xfrm>
            <a:off x="1020726" y="829341"/>
            <a:ext cx="451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Lexend Deca" panose="020B0604020202020204" charset="0"/>
              </a:rPr>
              <a:t>IMPLEMENTATION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C95B95-C272-41DE-839E-8ACEDDAD135F}"/>
              </a:ext>
            </a:extLst>
          </p:cNvPr>
          <p:cNvSpPr txBox="1"/>
          <p:nvPr/>
        </p:nvSpPr>
        <p:spPr>
          <a:xfrm>
            <a:off x="1020727" y="1986974"/>
            <a:ext cx="451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The </a:t>
            </a:r>
            <a:r>
              <a:rPr lang="en-US" sz="1800" dirty="0">
                <a:solidFill>
                  <a:schemeClr val="bg1"/>
                </a:solidFill>
              </a:rPr>
              <a:t>project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is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developed</a:t>
            </a:r>
            <a:r>
              <a:rPr lang="es-ES" sz="1800" dirty="0">
                <a:solidFill>
                  <a:schemeClr val="bg1"/>
                </a:solidFill>
              </a:rPr>
              <a:t> in a single Python script </a:t>
            </a:r>
            <a:r>
              <a:rPr lang="es-ES" sz="1800" dirty="0" err="1">
                <a:solidFill>
                  <a:schemeClr val="bg1"/>
                </a:solidFill>
              </a:rPr>
              <a:t>making</a:t>
            </a:r>
            <a:r>
              <a:rPr lang="es-ES" sz="1800" dirty="0">
                <a:solidFill>
                  <a:schemeClr val="bg1"/>
                </a:solidFill>
              </a:rPr>
              <a:t> use </a:t>
            </a:r>
            <a:r>
              <a:rPr lang="es-ES" sz="1800" dirty="0" err="1">
                <a:solidFill>
                  <a:schemeClr val="bg1"/>
                </a:solidFill>
              </a:rPr>
              <a:t>of</a:t>
            </a:r>
            <a:r>
              <a:rPr lang="es-ES" sz="1800" dirty="0">
                <a:solidFill>
                  <a:schemeClr val="bg1"/>
                </a:solidFill>
              </a:rPr>
              <a:t> the </a:t>
            </a:r>
            <a:r>
              <a:rPr lang="es-ES" sz="1800" dirty="0" err="1">
                <a:solidFill>
                  <a:schemeClr val="bg1"/>
                </a:solidFill>
              </a:rPr>
              <a:t>OpenCV</a:t>
            </a:r>
            <a:r>
              <a:rPr lang="es-ES" sz="1800" dirty="0">
                <a:solidFill>
                  <a:schemeClr val="bg1"/>
                </a:solidFill>
              </a:rPr>
              <a:t> and </a:t>
            </a:r>
            <a:r>
              <a:rPr lang="es-ES" sz="1800" dirty="0" err="1">
                <a:solidFill>
                  <a:schemeClr val="bg1"/>
                </a:solidFill>
              </a:rPr>
              <a:t>Numpy</a:t>
            </a:r>
            <a:r>
              <a:rPr lang="es-ES" sz="1800" dirty="0">
                <a:solidFill>
                  <a:schemeClr val="bg1"/>
                </a:solidFill>
              </a:rPr>
              <a:t> </a:t>
            </a:r>
            <a:r>
              <a:rPr lang="es-ES" sz="1800" dirty="0" err="1">
                <a:solidFill>
                  <a:schemeClr val="bg1"/>
                </a:solidFill>
              </a:rPr>
              <a:t>libraries</a:t>
            </a:r>
            <a:r>
              <a:rPr lang="es-ES" sz="18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801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Outline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the </a:t>
            </a:r>
            <a:r>
              <a:rPr lang="es-ES" dirty="0" err="1"/>
              <a:t>program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B8BE527-6D04-4A07-A4A5-152C9B154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777180" cy="339730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s-ES" dirty="0"/>
              <a:t>-</a:t>
            </a:r>
            <a:r>
              <a:rPr lang="es-ES" sz="1800" dirty="0"/>
              <a:t> </a:t>
            </a:r>
            <a:r>
              <a:rPr lang="es-ES" sz="1800" dirty="0" err="1"/>
              <a:t>Feature</a:t>
            </a:r>
            <a:r>
              <a:rPr lang="es-ES" sz="1800" dirty="0"/>
              <a:t> </a:t>
            </a:r>
            <a:r>
              <a:rPr lang="es-ES" sz="1800" dirty="0" err="1"/>
              <a:t>extraction</a:t>
            </a:r>
            <a:r>
              <a:rPr lang="es-ES" sz="1800" dirty="0"/>
              <a:t> </a:t>
            </a:r>
            <a:r>
              <a:rPr lang="es-ES" sz="1800" dirty="0" err="1"/>
              <a:t>from</a:t>
            </a:r>
            <a:r>
              <a:rPr lang="es-ES" sz="1800" dirty="0"/>
              <a:t> input </a:t>
            </a:r>
            <a:r>
              <a:rPr lang="es-ES" sz="1800" dirty="0" err="1"/>
              <a:t>images</a:t>
            </a:r>
            <a:r>
              <a:rPr lang="es-ES" sz="1800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s-ES" sz="1800" dirty="0"/>
              <a:t>- </a:t>
            </a:r>
            <a:r>
              <a:rPr lang="es-ES" sz="1800" dirty="0" err="1"/>
              <a:t>Feature</a:t>
            </a:r>
            <a:r>
              <a:rPr lang="es-ES" sz="1800" dirty="0"/>
              <a:t> </a:t>
            </a:r>
            <a:r>
              <a:rPr lang="es-ES" sz="1800" dirty="0" err="1"/>
              <a:t>matching</a:t>
            </a:r>
            <a:endParaRPr lang="es-ES" sz="1800" dirty="0"/>
          </a:p>
          <a:p>
            <a:pPr algn="just">
              <a:lnSpc>
                <a:spcPct val="150000"/>
              </a:lnSpc>
            </a:pPr>
            <a:r>
              <a:rPr lang="es-ES" sz="1800" dirty="0"/>
              <a:t>- </a:t>
            </a:r>
            <a:r>
              <a:rPr lang="es-ES" sz="1800" dirty="0" err="1"/>
              <a:t>Estimation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homography matrices </a:t>
            </a:r>
            <a:r>
              <a:rPr lang="es-ES" sz="1800" dirty="0" err="1"/>
              <a:t>using</a:t>
            </a:r>
            <a:r>
              <a:rPr lang="es-ES" sz="1800" dirty="0"/>
              <a:t> RANSAC</a:t>
            </a:r>
          </a:p>
          <a:p>
            <a:pPr algn="just">
              <a:lnSpc>
                <a:spcPct val="150000"/>
              </a:lnSpc>
            </a:pPr>
            <a:r>
              <a:rPr lang="es-ES" sz="1800" dirty="0"/>
              <a:t>- </a:t>
            </a:r>
            <a:r>
              <a:rPr lang="es-ES" sz="1800" dirty="0" err="1"/>
              <a:t>Fitting</a:t>
            </a:r>
            <a:r>
              <a:rPr lang="es-ES" sz="1800" dirty="0"/>
              <a:t> the </a:t>
            </a:r>
            <a:r>
              <a:rPr lang="es-ES" sz="1800" dirty="0" err="1"/>
              <a:t>transformed</a:t>
            </a:r>
            <a:r>
              <a:rPr lang="es-ES" sz="1800" dirty="0"/>
              <a:t> </a:t>
            </a:r>
            <a:r>
              <a:rPr lang="es-ES" sz="1800" dirty="0" err="1"/>
              <a:t>images</a:t>
            </a:r>
            <a:r>
              <a:rPr lang="es-ES" sz="1800" dirty="0"/>
              <a:t> </a:t>
            </a:r>
            <a:r>
              <a:rPr lang="es-ES" sz="1800" dirty="0" err="1"/>
              <a:t>with</a:t>
            </a:r>
            <a:r>
              <a:rPr lang="es-ES" sz="1800" dirty="0"/>
              <a:t> </a:t>
            </a:r>
            <a:r>
              <a:rPr lang="es-ES" sz="1800" dirty="0" err="1"/>
              <a:t>respect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the center </a:t>
            </a:r>
            <a:r>
              <a:rPr lang="es-ES" sz="1800" dirty="0" err="1"/>
              <a:t>image</a:t>
            </a:r>
            <a:r>
              <a:rPr lang="es-ES" sz="1800" dirty="0"/>
              <a:t> </a:t>
            </a:r>
            <a:r>
              <a:rPr lang="es-ES" sz="1800" dirty="0" err="1"/>
              <a:t>into</a:t>
            </a:r>
            <a:r>
              <a:rPr lang="es-ES" sz="1800" dirty="0"/>
              <a:t> a </a:t>
            </a:r>
            <a:r>
              <a:rPr lang="es-ES" sz="1800" dirty="0" err="1"/>
              <a:t>canvas</a:t>
            </a:r>
            <a:r>
              <a:rPr lang="es-ES" sz="1800" dirty="0"/>
              <a:t> </a:t>
            </a:r>
            <a:endParaRPr lang="es-ES" dirty="0"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495150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dirty="0"/>
            </a:b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extraction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B8BE527-6D04-4A07-A4A5-152C9B154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480141"/>
            <a:ext cx="6777180" cy="2772883"/>
          </a:xfrm>
        </p:spPr>
        <p:txBody>
          <a:bodyPr/>
          <a:lstStyle/>
          <a:p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the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i="1" dirty="0" err="1"/>
              <a:t>findKpDesSIFT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i="1" dirty="0" err="1"/>
              <a:t>findKpDesORB</a:t>
            </a:r>
            <a:r>
              <a:rPr lang="es-ES" i="1" dirty="0"/>
              <a:t> (default SIFT) </a:t>
            </a:r>
          </a:p>
          <a:p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 </a:t>
            </a:r>
            <a:r>
              <a:rPr lang="es-ES" dirty="0" err="1"/>
              <a:t>iterate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the </a:t>
            </a:r>
            <a:r>
              <a:rPr lang="es-ES" dirty="0" err="1"/>
              <a:t>images</a:t>
            </a:r>
            <a:r>
              <a:rPr lang="es-ES" dirty="0"/>
              <a:t> and compute the </a:t>
            </a:r>
            <a:r>
              <a:rPr lang="es-ES" dirty="0" err="1"/>
              <a:t>keypoints</a:t>
            </a:r>
            <a:r>
              <a:rPr lang="es-ES" dirty="0"/>
              <a:t> and </a:t>
            </a:r>
            <a:r>
              <a:rPr lang="es-ES" dirty="0" err="1"/>
              <a:t>descriptors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making</a:t>
            </a:r>
            <a:r>
              <a:rPr lang="es-ES" dirty="0"/>
              <a:t> use </a:t>
            </a:r>
            <a:r>
              <a:rPr lang="es-ES" dirty="0" err="1"/>
              <a:t>of</a:t>
            </a:r>
            <a:r>
              <a:rPr lang="es-ES" dirty="0"/>
              <a:t> the </a:t>
            </a:r>
            <a:r>
              <a:rPr lang="es-ES" dirty="0" err="1"/>
              <a:t>OpenCV</a:t>
            </a:r>
            <a:r>
              <a:rPr lang="es-ES" dirty="0"/>
              <a:t> SIFT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ORB </a:t>
            </a:r>
            <a:r>
              <a:rPr lang="es-ES" dirty="0" err="1"/>
              <a:t>object</a:t>
            </a:r>
            <a:r>
              <a:rPr lang="es-ES" dirty="0"/>
              <a:t> and </a:t>
            </a:r>
            <a:r>
              <a:rPr lang="es-ES" dirty="0" err="1"/>
              <a:t>executing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</a:t>
            </a:r>
            <a:r>
              <a:rPr lang="es-ES" i="1" dirty="0" err="1"/>
              <a:t>detectAndCompute</a:t>
            </a:r>
            <a:r>
              <a:rPr lang="es-ES" i="1" dirty="0"/>
              <a:t>() </a:t>
            </a:r>
            <a:r>
              <a:rPr lang="es-ES" dirty="0" err="1"/>
              <a:t>with</a:t>
            </a:r>
            <a:r>
              <a:rPr lang="es-ES" dirty="0"/>
              <a:t> the </a:t>
            </a:r>
            <a:r>
              <a:rPr lang="es-ES" dirty="0" err="1"/>
              <a:t>corresponding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integrated</a:t>
            </a:r>
            <a:endParaRPr lang="es-ES" i="1" dirty="0"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1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matching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B8BE527-6D04-4A07-A4A5-152C9B154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777180" cy="3025176"/>
          </a:xfrm>
        </p:spPr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i="1" dirty="0" err="1"/>
              <a:t>matchImgsBFM</a:t>
            </a:r>
            <a:r>
              <a:rPr lang="es-ES" i="1" dirty="0"/>
              <a:t>()</a:t>
            </a:r>
            <a:r>
              <a:rPr lang="es-ES" dirty="0"/>
              <a:t> </a:t>
            </a:r>
            <a:r>
              <a:rPr lang="es-ES" dirty="0" err="1"/>
              <a:t>takes</a:t>
            </a:r>
            <a:r>
              <a:rPr lang="es-ES" dirty="0"/>
              <a:t> the </a:t>
            </a:r>
            <a:r>
              <a:rPr lang="es-ES" dirty="0" err="1"/>
              <a:t>features</a:t>
            </a:r>
            <a:r>
              <a:rPr lang="es-ES" dirty="0"/>
              <a:t> </a:t>
            </a:r>
            <a:r>
              <a:rPr lang="es-ES" dirty="0" err="1"/>
              <a:t>found</a:t>
            </a:r>
            <a:r>
              <a:rPr lang="es-ES" dirty="0"/>
              <a:t> in the </a:t>
            </a:r>
            <a:r>
              <a:rPr lang="es-ES" dirty="0" err="1"/>
              <a:t>previous</a:t>
            </a:r>
            <a:r>
              <a:rPr lang="es-ES" dirty="0"/>
              <a:t> step and uses the </a:t>
            </a:r>
            <a:r>
              <a:rPr lang="es-ES" dirty="0" err="1"/>
              <a:t>Brute-Force</a:t>
            </a:r>
            <a:r>
              <a:rPr lang="es-ES" dirty="0"/>
              <a:t> </a:t>
            </a:r>
            <a:r>
              <a:rPr lang="es-ES" dirty="0" err="1"/>
              <a:t>Matching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and the ratio test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find</a:t>
            </a:r>
            <a:r>
              <a:rPr lang="es-ES" dirty="0"/>
              <a:t> the </a:t>
            </a:r>
            <a:r>
              <a:rPr lang="es-ES" dirty="0" err="1"/>
              <a:t>correspondences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pair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.</a:t>
            </a:r>
          </a:p>
          <a:p>
            <a:r>
              <a:rPr lang="es-ES" dirty="0"/>
              <a:t>Ratio Test: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,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corresponcences</a:t>
            </a:r>
            <a:r>
              <a:rPr lang="es-ES" dirty="0"/>
              <a:t> are </a:t>
            </a:r>
            <a:r>
              <a:rPr lang="es-ES" dirty="0" err="1"/>
              <a:t>found</a:t>
            </a:r>
            <a:r>
              <a:rPr lang="es-ES" dirty="0"/>
              <a:t>.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significantly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the </a:t>
            </a:r>
            <a:r>
              <a:rPr lang="es-ES" dirty="0" err="1"/>
              <a:t>other</a:t>
            </a:r>
            <a:r>
              <a:rPr lang="es-ES" dirty="0"/>
              <a:t> (the ratio determines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much</a:t>
            </a:r>
            <a:r>
              <a:rPr lang="es-ES" dirty="0"/>
              <a:t>),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keep</a:t>
            </a:r>
            <a:r>
              <a:rPr lang="es-ES" dirty="0"/>
              <a:t> the </a:t>
            </a: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correspondence</a:t>
            </a:r>
            <a:r>
              <a:rPr lang="es-ES" dirty="0"/>
              <a:t>.</a:t>
            </a:r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11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495150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just"/>
            <a:r>
              <a:rPr lang="es-ES" dirty="0" err="1"/>
              <a:t>Estimation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homography matrices </a:t>
            </a:r>
            <a:r>
              <a:rPr lang="es-ES" dirty="0" err="1"/>
              <a:t>using</a:t>
            </a:r>
            <a:r>
              <a:rPr lang="es-ES" dirty="0"/>
              <a:t> RANSAC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B8BE527-6D04-4A07-A4A5-152C9B154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777180" cy="2772883"/>
          </a:xfrm>
        </p:spPr>
        <p:txBody>
          <a:bodyPr/>
          <a:lstStyle/>
          <a:p>
            <a:endParaRPr lang="en-US" dirty="0"/>
          </a:p>
          <a:p>
            <a:r>
              <a:rPr lang="es-ES" dirty="0"/>
              <a:t>The </a:t>
            </a:r>
            <a:r>
              <a:rPr lang="es-ES" dirty="0" err="1"/>
              <a:t>OpenCV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i="1" dirty="0"/>
              <a:t>cv2.findHomography()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estimate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homography matrices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pair</a:t>
            </a:r>
            <a:r>
              <a:rPr lang="es-ES" dirty="0"/>
              <a:t>.</a:t>
            </a:r>
          </a:p>
          <a:p>
            <a:r>
              <a:rPr lang="es-ES" dirty="0"/>
              <a:t>The </a:t>
            </a:r>
            <a:r>
              <a:rPr lang="es-ES" dirty="0" err="1"/>
              <a:t>results</a:t>
            </a:r>
            <a:r>
              <a:rPr lang="es-ES" dirty="0"/>
              <a:t> are </a:t>
            </a:r>
            <a:r>
              <a:rPr lang="es-ES" dirty="0" err="1"/>
              <a:t>stored</a:t>
            </a:r>
            <a:r>
              <a:rPr lang="es-ES" dirty="0"/>
              <a:t> in a </a:t>
            </a:r>
            <a:r>
              <a:rPr lang="es-ES" dirty="0" err="1"/>
              <a:t>dictionary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easier</a:t>
            </a:r>
            <a:r>
              <a:rPr lang="es-ES" dirty="0"/>
              <a:t> </a:t>
            </a:r>
            <a:r>
              <a:rPr lang="es-ES" dirty="0" err="1"/>
              <a:t>manipulation</a:t>
            </a:r>
            <a:r>
              <a:rPr lang="es-ES" dirty="0"/>
              <a:t>.</a:t>
            </a:r>
          </a:p>
          <a:p>
            <a:r>
              <a:rPr lang="es-ES" dirty="0"/>
              <a:t>The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i="1" dirty="0" err="1"/>
              <a:t>compute_H_wrt_middle_img</a:t>
            </a:r>
            <a:r>
              <a:rPr lang="es-ES" i="1" dirty="0"/>
              <a:t>() </a:t>
            </a:r>
            <a:r>
              <a:rPr lang="es-ES" dirty="0" err="1"/>
              <a:t>returns</a:t>
            </a:r>
            <a:r>
              <a:rPr lang="es-ES" dirty="0"/>
              <a:t> the </a:t>
            </a:r>
            <a:r>
              <a:rPr lang="es-ES" dirty="0" err="1"/>
              <a:t>dictionary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the homography matrices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respect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the center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prepare </a:t>
            </a:r>
            <a:r>
              <a:rPr lang="es-ES" dirty="0" err="1"/>
              <a:t>for</a:t>
            </a:r>
            <a:r>
              <a:rPr lang="es-ES" dirty="0"/>
              <a:t> the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transformations</a:t>
            </a:r>
            <a:r>
              <a:rPr lang="es-ES" dirty="0"/>
              <a:t>.</a:t>
            </a:r>
            <a:endParaRPr lang="es-ES" i="1" dirty="0"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5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619882" y="747443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s-ES" dirty="0" err="1"/>
              <a:t>Fitting</a:t>
            </a:r>
            <a:r>
              <a:rPr lang="es-ES" dirty="0"/>
              <a:t> the </a:t>
            </a:r>
            <a:r>
              <a:rPr lang="es-ES" dirty="0" err="1"/>
              <a:t>transformed</a:t>
            </a:r>
            <a:r>
              <a:rPr lang="es-ES" dirty="0"/>
              <a:t> </a:t>
            </a:r>
            <a:r>
              <a:rPr lang="es-ES" dirty="0" err="1"/>
              <a:t>images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B8BE527-6D04-4A07-A4A5-152C9B154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604843"/>
            <a:ext cx="6777180" cy="2772883"/>
          </a:xfrm>
        </p:spPr>
        <p:txBody>
          <a:bodyPr/>
          <a:lstStyle/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endParaRPr lang="es-ES" dirty="0"/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4189CEC5-8986-4578-980D-F8C0F4F64527}"/>
              </a:ext>
            </a:extLst>
          </p:cNvPr>
          <p:cNvSpPr txBox="1">
            <a:spLocks/>
          </p:cNvSpPr>
          <p:nvPr/>
        </p:nvSpPr>
        <p:spPr>
          <a:xfrm>
            <a:off x="580550" y="1751943"/>
            <a:ext cx="6777180" cy="277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s-ES" dirty="0"/>
              <a:t>A </a:t>
            </a:r>
            <a:r>
              <a:rPr lang="es-ES" dirty="0" err="1"/>
              <a:t>blank</a:t>
            </a:r>
            <a:r>
              <a:rPr lang="es-ES" dirty="0"/>
              <a:t> </a:t>
            </a:r>
            <a:r>
              <a:rPr lang="es-ES" dirty="0" err="1"/>
              <a:t>canvas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the </a:t>
            </a:r>
            <a:r>
              <a:rPr lang="es-ES" dirty="0" err="1"/>
              <a:t>images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fitted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created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the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i="1" dirty="0" err="1"/>
              <a:t>get_blank_canvas</a:t>
            </a:r>
            <a:r>
              <a:rPr lang="es-ES" i="1" dirty="0"/>
              <a:t>().</a:t>
            </a:r>
          </a:p>
          <a:p>
            <a:r>
              <a:rPr lang="es-ES" dirty="0"/>
              <a:t>In the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i="1" dirty="0" err="1"/>
              <a:t>stitch</a:t>
            </a:r>
            <a:r>
              <a:rPr lang="es-ES" i="1" dirty="0"/>
              <a:t>() </a:t>
            </a:r>
            <a:r>
              <a:rPr lang="es-ES" dirty="0"/>
              <a:t>the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i="1" dirty="0" err="1"/>
              <a:t>fit_image_in_target_space</a:t>
            </a:r>
            <a:r>
              <a:rPr lang="es-ES" i="1" dirty="0"/>
              <a:t>()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executed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the </a:t>
            </a:r>
            <a:r>
              <a:rPr lang="es-ES" dirty="0" err="1"/>
              <a:t>images</a:t>
            </a:r>
            <a:r>
              <a:rPr lang="es-ES" dirty="0"/>
              <a:t> and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placed </a:t>
            </a:r>
            <a:r>
              <a:rPr lang="es-ES" dirty="0" err="1"/>
              <a:t>into</a:t>
            </a:r>
            <a:r>
              <a:rPr lang="es-ES" dirty="0"/>
              <a:t> the </a:t>
            </a:r>
            <a:r>
              <a:rPr lang="es-ES" dirty="0" err="1"/>
              <a:t>canvas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in the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 err="1"/>
              <a:t>saved</a:t>
            </a:r>
            <a:r>
              <a:rPr lang="es-ES" dirty="0"/>
              <a:t>.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53953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conclusions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B8BE527-6D04-4A07-A4A5-152C9B154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777180" cy="2772883"/>
          </a:xfrm>
        </p:spPr>
        <p:txBody>
          <a:bodyPr/>
          <a:lstStyle/>
          <a:p>
            <a:r>
              <a:rPr lang="es-ES" dirty="0"/>
              <a:t>ORB </a:t>
            </a:r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finds</a:t>
            </a:r>
            <a:r>
              <a:rPr lang="es-ES" dirty="0"/>
              <a:t> </a:t>
            </a:r>
            <a:r>
              <a:rPr lang="es-ES" dirty="0" err="1"/>
              <a:t>keypoints</a:t>
            </a:r>
            <a:r>
              <a:rPr lang="es-ES" dirty="0"/>
              <a:t> and </a:t>
            </a:r>
            <a:r>
              <a:rPr lang="es-ES" dirty="0" err="1"/>
              <a:t>descriptors</a:t>
            </a:r>
            <a:r>
              <a:rPr lang="es-ES" dirty="0"/>
              <a:t> </a:t>
            </a:r>
            <a:r>
              <a:rPr lang="es-ES" dirty="0" err="1"/>
              <a:t>faster</a:t>
            </a:r>
            <a:r>
              <a:rPr lang="es-ES" dirty="0"/>
              <a:t> tan SIFT,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performs</a:t>
            </a:r>
            <a:r>
              <a:rPr lang="es-ES" dirty="0"/>
              <a:t> </a:t>
            </a:r>
            <a:r>
              <a:rPr lang="es-ES" dirty="0" err="1"/>
              <a:t>worse</a:t>
            </a:r>
            <a:r>
              <a:rPr lang="es-ES" dirty="0"/>
              <a:t> in the </a:t>
            </a:r>
            <a:r>
              <a:rPr lang="es-ES" dirty="0" err="1"/>
              <a:t>matching</a:t>
            </a:r>
            <a:r>
              <a:rPr lang="es-ES" dirty="0"/>
              <a:t> </a:t>
            </a:r>
            <a:r>
              <a:rPr lang="es-ES" dirty="0" err="1"/>
              <a:t>computation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Brute-Force</a:t>
            </a:r>
            <a:r>
              <a:rPr lang="es-ES" dirty="0"/>
              <a:t> </a:t>
            </a:r>
            <a:r>
              <a:rPr lang="es-ES" dirty="0" err="1"/>
              <a:t>Matching</a:t>
            </a:r>
            <a:r>
              <a:rPr lang="es-ES" dirty="0"/>
              <a:t>, </a:t>
            </a:r>
            <a:r>
              <a:rPr lang="es-ES" dirty="0" err="1"/>
              <a:t>therefore</a:t>
            </a:r>
            <a:r>
              <a:rPr lang="es-ES" dirty="0"/>
              <a:t>, </a:t>
            </a:r>
            <a:r>
              <a:rPr lang="es-ES" dirty="0" err="1"/>
              <a:t>unless</a:t>
            </a:r>
            <a:r>
              <a:rPr lang="es-ES" dirty="0"/>
              <a:t> a </a:t>
            </a: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matching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implemented</a:t>
            </a:r>
            <a:r>
              <a:rPr lang="es-ES" dirty="0"/>
              <a:t>, SIFT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preferable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high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keypoints</a:t>
            </a:r>
            <a:r>
              <a:rPr lang="es-ES" dirty="0"/>
              <a:t> and </a:t>
            </a:r>
            <a:r>
              <a:rPr lang="es-ES" dirty="0" err="1"/>
              <a:t>smaller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(10000 </a:t>
            </a:r>
            <a:r>
              <a:rPr lang="es-ES" dirty="0" err="1"/>
              <a:t>or</a:t>
            </a:r>
            <a:r>
              <a:rPr lang="es-ES" dirty="0"/>
              <a:t> more).</a:t>
            </a:r>
          </a:p>
          <a:p>
            <a:r>
              <a:rPr lang="es-ES" dirty="0"/>
              <a:t>The </a:t>
            </a:r>
            <a:r>
              <a:rPr lang="es-ES" dirty="0" err="1"/>
              <a:t>stitching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quite </a:t>
            </a:r>
            <a:r>
              <a:rPr lang="es-ES" dirty="0" err="1"/>
              <a:t>slow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big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(&gt; 2 MB).</a:t>
            </a:r>
          </a:p>
          <a:p>
            <a:r>
              <a:rPr lang="es-ES" dirty="0"/>
              <a:t>At </a:t>
            </a:r>
            <a:r>
              <a:rPr lang="es-ES" dirty="0" err="1"/>
              <a:t>least</a:t>
            </a:r>
            <a:r>
              <a:rPr lang="es-ES" dirty="0"/>
              <a:t> 500 </a:t>
            </a:r>
            <a:r>
              <a:rPr lang="es-ES" dirty="0" err="1"/>
              <a:t>key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used</a:t>
            </a:r>
            <a:r>
              <a:rPr lang="es-ES" dirty="0"/>
              <a:t>.</a:t>
            </a:r>
          </a:p>
          <a:p>
            <a:r>
              <a:rPr lang="es-ES" dirty="0"/>
              <a:t>SIFT looks </a:t>
            </a:r>
            <a:r>
              <a:rPr lang="es-ES" dirty="0" err="1"/>
              <a:t>generally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tan ORB.</a:t>
            </a:r>
          </a:p>
        </p:txBody>
      </p:sp>
      <p:pic>
        <p:nvPicPr>
          <p:cNvPr id="13" name="Picture 4" descr="Moje zkušenosti s FIT VUT v Brně | Ellicious">
            <a:extLst>
              <a:ext uri="{FF2B5EF4-FFF2-40B4-BE49-F238E27FC236}">
                <a16:creationId xmlns:a16="http://schemas.microsoft.com/office/drawing/2014/main" id="{D669104D-AE6E-4D74-BA3A-5D0FFB4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2" y="4377726"/>
            <a:ext cx="1348748" cy="7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23599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4760</TotalTime>
  <Words>585</Words>
  <Application>Microsoft Office PowerPoint</Application>
  <PresentationFormat>Presentación en pantalla (16:9)</PresentationFormat>
  <Paragraphs>95</Paragraphs>
  <Slides>23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Muli</vt:lpstr>
      <vt:lpstr>Arial</vt:lpstr>
      <vt:lpstr>Lexend Deca</vt:lpstr>
      <vt:lpstr>Aliena template</vt:lpstr>
      <vt:lpstr>Panorama Stitching </vt:lpstr>
      <vt:lpstr>Introduction</vt:lpstr>
      <vt:lpstr>Presentación de PowerPoint</vt:lpstr>
      <vt:lpstr>Outline of the program</vt:lpstr>
      <vt:lpstr> Feature extraction</vt:lpstr>
      <vt:lpstr>Feature matching</vt:lpstr>
      <vt:lpstr>Estimation of homography matrices using RANSAC</vt:lpstr>
      <vt:lpstr>Fitting the transformed images</vt:lpstr>
      <vt:lpstr>Testing conclusions</vt:lpstr>
      <vt:lpstr>Test input images</vt:lpstr>
      <vt:lpstr>Test results</vt:lpstr>
      <vt:lpstr>Test results</vt:lpstr>
      <vt:lpstr>Test results</vt:lpstr>
      <vt:lpstr>Test results</vt:lpstr>
      <vt:lpstr>Test results</vt:lpstr>
      <vt:lpstr>Test results</vt:lpstr>
      <vt:lpstr>Test results</vt:lpstr>
      <vt:lpstr>Test results</vt:lpstr>
      <vt:lpstr>Test results</vt:lpstr>
      <vt:lpstr>Test results</vt:lpstr>
      <vt:lpstr>Main challenges </vt:lpstr>
      <vt:lpstr>Possible improvements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Panorama Stitching</dc:title>
  <dc:creator>win</dc:creator>
  <cp:lastModifiedBy>Fernando Gómez de la Varga</cp:lastModifiedBy>
  <cp:revision>14</cp:revision>
  <dcterms:modified xsi:type="dcterms:W3CDTF">2020-12-27T18:22:56Z</dcterms:modified>
</cp:coreProperties>
</file>